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58" r:id="rId3"/>
    <p:sldId id="297" r:id="rId4"/>
    <p:sldId id="261" r:id="rId5"/>
    <p:sldId id="298" r:id="rId6"/>
    <p:sldId id="299" r:id="rId7"/>
    <p:sldId id="276" r:id="rId8"/>
    <p:sldId id="264" r:id="rId9"/>
    <p:sldId id="300" r:id="rId10"/>
    <p:sldId id="259" r:id="rId11"/>
    <p:sldId id="301" r:id="rId12"/>
    <p:sldId id="302" r:id="rId13"/>
    <p:sldId id="278" r:id="rId14"/>
  </p:sldIdLst>
  <p:sldSz cx="9144000" cy="5143500" type="screen16x9"/>
  <p:notesSz cx="6858000" cy="9144000"/>
  <p:embeddedFontLst>
    <p:embeddedFont>
      <p:font typeface="Advent Pro Light" panose="020B0604020202020204" charset="0"/>
      <p:regular r:id="rId16"/>
      <p:bold r:id="rId17"/>
    </p:embeddedFont>
    <p:embeddedFont>
      <p:font typeface="Anton" panose="020B0604020202020204" charset="0"/>
      <p:regular r:id="rId18"/>
    </p:embeddedFont>
    <p:embeddedFont>
      <p:font typeface="Fira Sans Condensed" panose="020B0604020202020204" charset="0"/>
      <p:regular r:id="rId19"/>
      <p:bold r:id="rId20"/>
      <p:italic r:id="rId21"/>
      <p:boldItalic r:id="rId22"/>
    </p:embeddedFont>
    <p:embeddedFont>
      <p:font typeface="Fira Sans Condensed Light" panose="020B0604020202020204" charset="0"/>
      <p:regular r:id="rId23"/>
      <p:bold r:id="rId24"/>
      <p:italic r:id="rId25"/>
      <p:boldItalic r:id="rId26"/>
    </p:embeddedFont>
    <p:embeddedFont>
      <p:font typeface="Josefin Slab" panose="020B060402020202020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0C5F2A-92F2-4502-9FC7-DD502BFCFE79}">
  <a:tblStyle styleId="{590C5F2A-92F2-4502-9FC7-DD502BFCFE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53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66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74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07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07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17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9" r:id="rId7"/>
    <p:sldLayoutId id="2147483660" r:id="rId8"/>
    <p:sldLayoutId id="2147483662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402587"/>
            <a:ext cx="3017693" cy="1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iRate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2944327"/>
            <a:ext cx="3384900" cy="55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Sistemas de información de gestión y Business Intelligence</a:t>
            </a:r>
            <a:endParaRPr sz="16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;p24">
            <a:extLst>
              <a:ext uri="{FF2B5EF4-FFF2-40B4-BE49-F238E27FC236}">
                <a16:creationId xmlns:a16="http://schemas.microsoft.com/office/drawing/2014/main" id="{51FA4673-A761-4E61-B225-255AEB0C90AD}"/>
              </a:ext>
            </a:extLst>
          </p:cNvPr>
          <p:cNvSpPr txBox="1">
            <a:spLocks/>
          </p:cNvSpPr>
          <p:nvPr/>
        </p:nvSpPr>
        <p:spPr>
          <a:xfrm>
            <a:off x="720000" y="3837922"/>
            <a:ext cx="3384900" cy="55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s-E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Álvaro González Jiménez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21;p43">
            <a:extLst>
              <a:ext uri="{FF2B5EF4-FFF2-40B4-BE49-F238E27FC236}">
                <a16:creationId xmlns:a16="http://schemas.microsoft.com/office/drawing/2014/main" id="{19F77D77-4550-4E51-8C30-D8D2000F3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CRÍTICO</a:t>
            </a:r>
            <a:endParaRPr sz="3000" dirty="0"/>
          </a:p>
        </p:txBody>
      </p:sp>
      <p:sp>
        <p:nvSpPr>
          <p:cNvPr id="10" name="Google Shape;709;p41">
            <a:extLst>
              <a:ext uri="{FF2B5EF4-FFF2-40B4-BE49-F238E27FC236}">
                <a16:creationId xmlns:a16="http://schemas.microsoft.com/office/drawing/2014/main" id="{9AAD32DC-F77A-4AD6-B2E6-24ECBAB6EC19}"/>
              </a:ext>
            </a:extLst>
          </p:cNvPr>
          <p:cNvSpPr/>
          <p:nvPr/>
        </p:nvSpPr>
        <p:spPr>
          <a:xfrm>
            <a:off x="1204350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713;p41">
            <a:extLst>
              <a:ext uri="{FF2B5EF4-FFF2-40B4-BE49-F238E27FC236}">
                <a16:creationId xmlns:a16="http://schemas.microsoft.com/office/drawing/2014/main" id="{ED2FAD0D-0F8E-4AB4-AA70-59A48BA4077B}"/>
              </a:ext>
            </a:extLst>
          </p:cNvPr>
          <p:cNvCxnSpPr/>
          <p:nvPr/>
        </p:nvCxnSpPr>
        <p:spPr>
          <a:xfrm>
            <a:off x="163230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5" name="Google Shape;714;p41">
            <a:extLst>
              <a:ext uri="{FF2B5EF4-FFF2-40B4-BE49-F238E27FC236}">
                <a16:creationId xmlns:a16="http://schemas.microsoft.com/office/drawing/2014/main" id="{AC4F0AFB-996A-48BA-B233-0FF806F0BCA9}"/>
              </a:ext>
            </a:extLst>
          </p:cNvPr>
          <p:cNvCxnSpPr/>
          <p:nvPr/>
        </p:nvCxnSpPr>
        <p:spPr>
          <a:xfrm>
            <a:off x="359213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6" name="Google Shape;715;p41">
            <a:extLst>
              <a:ext uri="{FF2B5EF4-FFF2-40B4-BE49-F238E27FC236}">
                <a16:creationId xmlns:a16="http://schemas.microsoft.com/office/drawing/2014/main" id="{CB20596B-F8F9-44F6-A4BC-6BD03619C78D}"/>
              </a:ext>
            </a:extLst>
          </p:cNvPr>
          <p:cNvCxnSpPr/>
          <p:nvPr/>
        </p:nvCxnSpPr>
        <p:spPr>
          <a:xfrm>
            <a:off x="555195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7" name="Google Shape;716;p41">
            <a:extLst>
              <a:ext uri="{FF2B5EF4-FFF2-40B4-BE49-F238E27FC236}">
                <a16:creationId xmlns:a16="http://schemas.microsoft.com/office/drawing/2014/main" id="{AF2171A5-B723-4B31-BECA-85CE60A11A6A}"/>
              </a:ext>
            </a:extLst>
          </p:cNvPr>
          <p:cNvCxnSpPr/>
          <p:nvPr/>
        </p:nvCxnSpPr>
        <p:spPr>
          <a:xfrm>
            <a:off x="751178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18" name="Google Shape;710;p41">
            <a:extLst>
              <a:ext uri="{FF2B5EF4-FFF2-40B4-BE49-F238E27FC236}">
                <a16:creationId xmlns:a16="http://schemas.microsoft.com/office/drawing/2014/main" id="{F5903867-0566-4056-A5D1-BF9958026C84}"/>
              </a:ext>
            </a:extLst>
          </p:cNvPr>
          <p:cNvSpPr/>
          <p:nvPr/>
        </p:nvSpPr>
        <p:spPr>
          <a:xfrm>
            <a:off x="3164180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11;p41">
            <a:extLst>
              <a:ext uri="{FF2B5EF4-FFF2-40B4-BE49-F238E27FC236}">
                <a16:creationId xmlns:a16="http://schemas.microsoft.com/office/drawing/2014/main" id="{290F5354-D3CD-4FBE-A168-6D47B054270D}"/>
              </a:ext>
            </a:extLst>
          </p:cNvPr>
          <p:cNvSpPr/>
          <p:nvPr/>
        </p:nvSpPr>
        <p:spPr>
          <a:xfrm>
            <a:off x="5124009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12;p41">
            <a:extLst>
              <a:ext uri="{FF2B5EF4-FFF2-40B4-BE49-F238E27FC236}">
                <a16:creationId xmlns:a16="http://schemas.microsoft.com/office/drawing/2014/main" id="{CAECB8F3-C287-42DC-AA39-35BC7A39D3C5}"/>
              </a:ext>
            </a:extLst>
          </p:cNvPr>
          <p:cNvSpPr/>
          <p:nvPr/>
        </p:nvSpPr>
        <p:spPr>
          <a:xfrm>
            <a:off x="7083839" y="1791800"/>
            <a:ext cx="855900" cy="8559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04;p41">
            <a:extLst>
              <a:ext uri="{FF2B5EF4-FFF2-40B4-BE49-F238E27FC236}">
                <a16:creationId xmlns:a16="http://schemas.microsoft.com/office/drawing/2014/main" id="{A728599A-656E-47FB-A164-7DEAB0160B04}"/>
              </a:ext>
            </a:extLst>
          </p:cNvPr>
          <p:cNvSpPr txBox="1">
            <a:spLocks/>
          </p:cNvSpPr>
          <p:nvPr/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</a:t>
            </a:r>
          </a:p>
        </p:txBody>
      </p:sp>
      <p:sp>
        <p:nvSpPr>
          <p:cNvPr id="23" name="Google Shape;705;p41">
            <a:extLst>
              <a:ext uri="{FF2B5EF4-FFF2-40B4-BE49-F238E27FC236}">
                <a16:creationId xmlns:a16="http://schemas.microsoft.com/office/drawing/2014/main" id="{845B758E-5D3C-4BE9-BB56-DFF808E3B05B}"/>
              </a:ext>
            </a:extLst>
          </p:cNvPr>
          <p:cNvSpPr txBox="1">
            <a:spLocks/>
          </p:cNvSpPr>
          <p:nvPr/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</a:t>
            </a:r>
          </a:p>
        </p:txBody>
      </p:sp>
      <p:sp>
        <p:nvSpPr>
          <p:cNvPr id="24" name="Google Shape;706;p41">
            <a:extLst>
              <a:ext uri="{FF2B5EF4-FFF2-40B4-BE49-F238E27FC236}">
                <a16:creationId xmlns:a16="http://schemas.microsoft.com/office/drawing/2014/main" id="{E43AF92C-0F33-42E6-9A08-4A7AC331B0B7}"/>
              </a:ext>
            </a:extLst>
          </p:cNvPr>
          <p:cNvSpPr txBox="1">
            <a:spLocks/>
          </p:cNvSpPr>
          <p:nvPr/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F</a:t>
            </a:r>
          </a:p>
        </p:txBody>
      </p:sp>
      <p:sp>
        <p:nvSpPr>
          <p:cNvPr id="25" name="Google Shape;707;p41">
            <a:extLst>
              <a:ext uri="{FF2B5EF4-FFF2-40B4-BE49-F238E27FC236}">
                <a16:creationId xmlns:a16="http://schemas.microsoft.com/office/drawing/2014/main" id="{F1165A69-489B-4FE5-95BE-DB38B9C190DC}"/>
              </a:ext>
            </a:extLst>
          </p:cNvPr>
          <p:cNvSpPr txBox="1">
            <a:spLocks/>
          </p:cNvSpPr>
          <p:nvPr/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5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</a:t>
            </a:r>
          </a:p>
        </p:txBody>
      </p:sp>
      <p:sp>
        <p:nvSpPr>
          <p:cNvPr id="26" name="Google Shape;702;p41">
            <a:extLst>
              <a:ext uri="{FF2B5EF4-FFF2-40B4-BE49-F238E27FC236}">
                <a16:creationId xmlns:a16="http://schemas.microsoft.com/office/drawing/2014/main" id="{83F755CD-93D7-4658-9BF1-FD23AAF05B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Rajdhani" panose="020B0604020202020204" charset="0"/>
                <a:cs typeface="Rajdhani" panose="020B0604020202020204" charset="0"/>
              </a:rPr>
              <a:t>DEBILIDADES</a:t>
            </a:r>
            <a:endParaRPr sz="22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7" name="Google Shape;696;p41">
            <a:extLst>
              <a:ext uri="{FF2B5EF4-FFF2-40B4-BE49-F238E27FC236}">
                <a16:creationId xmlns:a16="http://schemas.microsoft.com/office/drawing/2014/main" id="{3148006E-CC35-4B0F-95C5-B47F7A58FDDE}"/>
              </a:ext>
            </a:extLst>
          </p:cNvPr>
          <p:cNvSpPr txBox="1">
            <a:spLocks/>
          </p:cNvSpPr>
          <p:nvPr/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2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AMENAZAS</a:t>
            </a:r>
            <a:endParaRPr lang="es-ES" sz="2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8" name="Google Shape;700;p41">
            <a:extLst>
              <a:ext uri="{FF2B5EF4-FFF2-40B4-BE49-F238E27FC236}">
                <a16:creationId xmlns:a16="http://schemas.microsoft.com/office/drawing/2014/main" id="{12622C64-F60E-417C-BD79-EA774A79A474}"/>
              </a:ext>
            </a:extLst>
          </p:cNvPr>
          <p:cNvSpPr txBox="1">
            <a:spLocks/>
          </p:cNvSpPr>
          <p:nvPr/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2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FORTALEZAS</a:t>
            </a:r>
            <a:endParaRPr lang="es-ES" sz="2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" name="Google Shape;699;p41">
            <a:extLst>
              <a:ext uri="{FF2B5EF4-FFF2-40B4-BE49-F238E27FC236}">
                <a16:creationId xmlns:a16="http://schemas.microsoft.com/office/drawing/2014/main" id="{792408D1-DB0F-4FAD-AB9C-D167B63ADEAD}"/>
              </a:ext>
            </a:extLst>
          </p:cNvPr>
          <p:cNvSpPr txBox="1">
            <a:spLocks/>
          </p:cNvSpPr>
          <p:nvPr/>
        </p:nvSpPr>
        <p:spPr>
          <a:xfrm>
            <a:off x="6599489" y="3182775"/>
            <a:ext cx="1877066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" sz="2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OPORTUNIDADES</a:t>
            </a:r>
            <a:endParaRPr lang="es-ES" sz="2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30" name="Google Shape;703;p41">
            <a:extLst>
              <a:ext uri="{FF2B5EF4-FFF2-40B4-BE49-F238E27FC236}">
                <a16:creationId xmlns:a16="http://schemas.microsoft.com/office/drawing/2014/main" id="{48A8E1C2-3FD0-4DAF-A31F-FC71DB6CEA16}"/>
              </a:ext>
            </a:extLst>
          </p:cNvPr>
          <p:cNvSpPr txBox="1">
            <a:spLocks/>
          </p:cNvSpPr>
          <p:nvPr/>
        </p:nvSpPr>
        <p:spPr>
          <a:xfrm>
            <a:off x="647422" y="3670700"/>
            <a:ext cx="1897178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Algoritmo algo básico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Falta de contenido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Difícil entrada mercado</a:t>
            </a:r>
          </a:p>
          <a:p>
            <a:pPr algn="ctr">
              <a:spcAft>
                <a:spcPts val="1600"/>
              </a:spcAft>
            </a:pPr>
            <a:endParaRPr lang="en-US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31" name="Google Shape;697;p41">
            <a:extLst>
              <a:ext uri="{FF2B5EF4-FFF2-40B4-BE49-F238E27FC236}">
                <a16:creationId xmlns:a16="http://schemas.microsoft.com/office/drawing/2014/main" id="{21F96983-56A5-46B1-AB3F-9D6B74656B50}"/>
              </a:ext>
            </a:extLst>
          </p:cNvPr>
          <p:cNvSpPr txBox="1">
            <a:spLocks/>
          </p:cNvSpPr>
          <p:nvPr/>
        </p:nvSpPr>
        <p:spPr>
          <a:xfrm>
            <a:off x="2616385" y="3670700"/>
            <a:ext cx="2023273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Existencia competidores asentados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Falta recursos inicial</a:t>
            </a:r>
          </a:p>
        </p:txBody>
      </p:sp>
      <p:sp>
        <p:nvSpPr>
          <p:cNvPr id="32" name="Google Shape;698;p41">
            <a:extLst>
              <a:ext uri="{FF2B5EF4-FFF2-40B4-BE49-F238E27FC236}">
                <a16:creationId xmlns:a16="http://schemas.microsoft.com/office/drawing/2014/main" id="{F220CB89-A70E-4CF1-8D21-9676181C479E}"/>
              </a:ext>
            </a:extLst>
          </p:cNvPr>
          <p:cNvSpPr txBox="1">
            <a:spLocks/>
          </p:cNvSpPr>
          <p:nvPr/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Ausencia intereses externos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Facilidad de uso</a:t>
            </a:r>
          </a:p>
        </p:txBody>
      </p:sp>
      <p:sp>
        <p:nvSpPr>
          <p:cNvPr id="33" name="Google Shape;701;p41">
            <a:extLst>
              <a:ext uri="{FF2B5EF4-FFF2-40B4-BE49-F238E27FC236}">
                <a16:creationId xmlns:a16="http://schemas.microsoft.com/office/drawing/2014/main" id="{8D3A3F40-0948-4B39-9072-786AE3A698FA}"/>
              </a:ext>
            </a:extLst>
          </p:cNvPr>
          <p:cNvSpPr txBox="1">
            <a:spLocks/>
          </p:cNvSpPr>
          <p:nvPr/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Aplicación móvil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Fira Sans Condensed" panose="020B0604020202020204" charset="0"/>
              </a:rPr>
              <a:t>Sector digital en constante desarrollo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LÍNEAS DE FUTURO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72208" y="2014743"/>
            <a:ext cx="2234400" cy="349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APLICACIÓN MÓVIL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37542" y="1999525"/>
            <a:ext cx="2542692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AMPLIACIÓN BBDD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22375" y="325125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MINERÍA DATOS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375" y="3093336"/>
            <a:ext cx="2194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DÓNDE VER PELÍCULAS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9817;p57">
            <a:extLst>
              <a:ext uri="{FF2B5EF4-FFF2-40B4-BE49-F238E27FC236}">
                <a16:creationId xmlns:a16="http://schemas.microsoft.com/office/drawing/2014/main" id="{6FE045BD-1E74-4112-8C3B-E898AB642CE4}"/>
              </a:ext>
            </a:extLst>
          </p:cNvPr>
          <p:cNvGrpSpPr/>
          <p:nvPr/>
        </p:nvGrpSpPr>
        <p:grpSpPr>
          <a:xfrm>
            <a:off x="3349626" y="1933847"/>
            <a:ext cx="207582" cy="359594"/>
            <a:chOff x="2656082" y="2287427"/>
            <a:chExt cx="207582" cy="359594"/>
          </a:xfrm>
          <a:solidFill>
            <a:schemeClr val="tx2"/>
          </a:solidFill>
        </p:grpSpPr>
        <p:sp>
          <p:nvSpPr>
            <p:cNvPr id="29" name="Google Shape;9818;p57">
              <a:extLst>
                <a:ext uri="{FF2B5EF4-FFF2-40B4-BE49-F238E27FC236}">
                  <a16:creationId xmlns:a16="http://schemas.microsoft.com/office/drawing/2014/main" id="{51A7ED76-D8D6-4E39-B1CB-FA93FA669A2B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19;p57">
              <a:extLst>
                <a:ext uri="{FF2B5EF4-FFF2-40B4-BE49-F238E27FC236}">
                  <a16:creationId xmlns:a16="http://schemas.microsoft.com/office/drawing/2014/main" id="{A628E80D-76B4-48A4-87CE-851DDDB9F2E4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20;p57">
              <a:extLst>
                <a:ext uri="{FF2B5EF4-FFF2-40B4-BE49-F238E27FC236}">
                  <a16:creationId xmlns:a16="http://schemas.microsoft.com/office/drawing/2014/main" id="{10ECB5F0-A9AE-4A79-9BCC-14CADB5C1280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21;p57">
              <a:extLst>
                <a:ext uri="{FF2B5EF4-FFF2-40B4-BE49-F238E27FC236}">
                  <a16:creationId xmlns:a16="http://schemas.microsoft.com/office/drawing/2014/main" id="{E71FF0CC-B750-4F2B-8C07-B146813970B4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3492;p63">
            <a:extLst>
              <a:ext uri="{FF2B5EF4-FFF2-40B4-BE49-F238E27FC236}">
                <a16:creationId xmlns:a16="http://schemas.microsoft.com/office/drawing/2014/main" id="{E1D50F56-28B7-4B89-8F80-0CA854ECAAB5}"/>
              </a:ext>
            </a:extLst>
          </p:cNvPr>
          <p:cNvGrpSpPr/>
          <p:nvPr/>
        </p:nvGrpSpPr>
        <p:grpSpPr>
          <a:xfrm>
            <a:off x="3259587" y="3310922"/>
            <a:ext cx="377886" cy="331255"/>
            <a:chOff x="4653179" y="2446590"/>
            <a:chExt cx="377886" cy="331255"/>
          </a:xfrm>
        </p:grpSpPr>
        <p:sp>
          <p:nvSpPr>
            <p:cNvPr id="34" name="Google Shape;13493;p63">
              <a:extLst>
                <a:ext uri="{FF2B5EF4-FFF2-40B4-BE49-F238E27FC236}">
                  <a16:creationId xmlns:a16="http://schemas.microsoft.com/office/drawing/2014/main" id="{8A1DD263-9E7A-4F42-AF6F-368333C0133E}"/>
                </a:ext>
              </a:extLst>
            </p:cNvPr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94;p63">
              <a:extLst>
                <a:ext uri="{FF2B5EF4-FFF2-40B4-BE49-F238E27FC236}">
                  <a16:creationId xmlns:a16="http://schemas.microsoft.com/office/drawing/2014/main" id="{4CACBA40-510F-4DBC-AF1E-AEE8A841A2FF}"/>
                </a:ext>
              </a:extLst>
            </p:cNvPr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95;p63">
              <a:extLst>
                <a:ext uri="{FF2B5EF4-FFF2-40B4-BE49-F238E27FC236}">
                  <a16:creationId xmlns:a16="http://schemas.microsoft.com/office/drawing/2014/main" id="{13E1EDFE-81A7-436B-BDAC-41CECE9CC5EB}"/>
                </a:ext>
              </a:extLst>
            </p:cNvPr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96;p63">
              <a:extLst>
                <a:ext uri="{FF2B5EF4-FFF2-40B4-BE49-F238E27FC236}">
                  <a16:creationId xmlns:a16="http://schemas.microsoft.com/office/drawing/2014/main" id="{E98908E2-70DF-4F37-AF85-C68C11E64D46}"/>
                </a:ext>
              </a:extLst>
            </p:cNvPr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3479;p63">
            <a:extLst>
              <a:ext uri="{FF2B5EF4-FFF2-40B4-BE49-F238E27FC236}">
                <a16:creationId xmlns:a16="http://schemas.microsoft.com/office/drawing/2014/main" id="{EC1693B7-73DF-428A-A69D-6C11E547900F}"/>
              </a:ext>
            </a:extLst>
          </p:cNvPr>
          <p:cNvGrpSpPr/>
          <p:nvPr/>
        </p:nvGrpSpPr>
        <p:grpSpPr>
          <a:xfrm>
            <a:off x="5529908" y="1955028"/>
            <a:ext cx="337684" cy="314194"/>
            <a:chOff x="6099375" y="2456075"/>
            <a:chExt cx="337684" cy="314194"/>
          </a:xfrm>
        </p:grpSpPr>
        <p:sp>
          <p:nvSpPr>
            <p:cNvPr id="39" name="Google Shape;13480;p63">
              <a:extLst>
                <a:ext uri="{FF2B5EF4-FFF2-40B4-BE49-F238E27FC236}">
                  <a16:creationId xmlns:a16="http://schemas.microsoft.com/office/drawing/2014/main" id="{36275068-01C0-4005-9900-CE85675B22C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81;p63">
              <a:extLst>
                <a:ext uri="{FF2B5EF4-FFF2-40B4-BE49-F238E27FC236}">
                  <a16:creationId xmlns:a16="http://schemas.microsoft.com/office/drawing/2014/main" id="{13270B73-E2E4-4BC7-9BB9-63048155BBA8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3168;p63">
            <a:extLst>
              <a:ext uri="{FF2B5EF4-FFF2-40B4-BE49-F238E27FC236}">
                <a16:creationId xmlns:a16="http://schemas.microsoft.com/office/drawing/2014/main" id="{084CB1AB-5290-473E-AEDD-117F2055982C}"/>
              </a:ext>
            </a:extLst>
          </p:cNvPr>
          <p:cNvGrpSpPr/>
          <p:nvPr/>
        </p:nvGrpSpPr>
        <p:grpSpPr>
          <a:xfrm>
            <a:off x="5529908" y="3303713"/>
            <a:ext cx="345642" cy="345674"/>
            <a:chOff x="5549861" y="3817349"/>
            <a:chExt cx="345642" cy="345674"/>
          </a:xfrm>
        </p:grpSpPr>
        <p:sp>
          <p:nvSpPr>
            <p:cNvPr id="42" name="Google Shape;13169;p63">
              <a:extLst>
                <a:ext uri="{FF2B5EF4-FFF2-40B4-BE49-F238E27FC236}">
                  <a16:creationId xmlns:a16="http://schemas.microsoft.com/office/drawing/2014/main" id="{7BD44003-70A0-4FD6-9EAE-655089A1248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70;p63">
              <a:extLst>
                <a:ext uri="{FF2B5EF4-FFF2-40B4-BE49-F238E27FC236}">
                  <a16:creationId xmlns:a16="http://schemas.microsoft.com/office/drawing/2014/main" id="{43C74A72-7203-4094-BA05-BE5F6B6FF5ED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71;p63">
              <a:extLst>
                <a:ext uri="{FF2B5EF4-FFF2-40B4-BE49-F238E27FC236}">
                  <a16:creationId xmlns:a16="http://schemas.microsoft.com/office/drawing/2014/main" id="{26FA96D2-AF17-458F-9AE1-448ED8EDDD6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374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LECCIONES APRENDIDAS</a:t>
            </a:r>
            <a:endParaRPr sz="30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74980" y="92548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Bases de datos orientas a grafos de conocimiento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64821" y="1868851"/>
            <a:ext cx="2063700" cy="31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Cypher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791089" y="2628125"/>
            <a:ext cx="2256386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Sistemas de recomendación mediante grafos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5975" y="3488212"/>
            <a:ext cx="2220519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Sistemas de recomendación en profundidad 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52" name="Google Shape;152;p28"/>
          <p:cNvCxnSpPr>
            <a:cxnSpLocks/>
          </p:cNvCxnSpPr>
          <p:nvPr/>
        </p:nvCxnSpPr>
        <p:spPr>
          <a:xfrm>
            <a:off x="6038680" y="123868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6047475" y="207352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  <a:stCxn id="147" idx="3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cxnSpLocks/>
          </p:cNvCxnSpPr>
          <p:nvPr/>
        </p:nvCxnSpPr>
        <p:spPr>
          <a:xfrm flipV="1">
            <a:off x="6047475" y="3801412"/>
            <a:ext cx="208549" cy="192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659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2000" y="2353351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3F3F3"/>
                </a:solidFill>
              </a:rPr>
              <a:t>Álvaro González Jiménez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agonzj02@estudiantes.unileon.es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54596" y="1585564"/>
            <a:ext cx="2427432" cy="707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DEL PROBLEMA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86276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2" y="3015974"/>
            <a:ext cx="2339069" cy="707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UTILIZADAS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619" y="3002788"/>
            <a:ext cx="2339100" cy="774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 LA APLICACIÓN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60;p29">
            <a:extLst>
              <a:ext uri="{FF2B5EF4-FFF2-40B4-BE49-F238E27FC236}">
                <a16:creationId xmlns:a16="http://schemas.microsoft.com/office/drawing/2014/main" id="{26A62FB4-7628-4252-8E5B-7C25EECA637D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s-ES" sz="3000" dirty="0"/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23561" y="1414204"/>
            <a:ext cx="2339100" cy="775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EXPLICACIÓN DEL ALGORITMO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58836" y="1597409"/>
            <a:ext cx="259652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CRÍTICO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51086" y="2842717"/>
            <a:ext cx="2339100" cy="757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4" y="2842717"/>
            <a:ext cx="2323426" cy="757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LÍNEAS DE FUTURO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17711" y="299205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262" y="159740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257601" y="29836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25707" y="162022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02165" y="28791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18513" y="14928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46902" y="28791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60515" y="14928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60;p29">
            <a:extLst>
              <a:ext uri="{FF2B5EF4-FFF2-40B4-BE49-F238E27FC236}">
                <a16:creationId xmlns:a16="http://schemas.microsoft.com/office/drawing/2014/main" id="{26A62FB4-7628-4252-8E5B-7C25EECA637D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s-ES" sz="3000" dirty="0"/>
              <a:t>ÍNDICE</a:t>
            </a:r>
          </a:p>
        </p:txBody>
      </p:sp>
      <p:sp>
        <p:nvSpPr>
          <p:cNvPr id="19" name="Google Shape;126;p26">
            <a:extLst>
              <a:ext uri="{FF2B5EF4-FFF2-40B4-BE49-F238E27FC236}">
                <a16:creationId xmlns:a16="http://schemas.microsoft.com/office/drawing/2014/main" id="{7A5F5EB7-A886-42D1-873A-7F2CFD94F586}"/>
              </a:ext>
            </a:extLst>
          </p:cNvPr>
          <p:cNvSpPr txBox="1">
            <a:spLocks/>
          </p:cNvSpPr>
          <p:nvPr/>
        </p:nvSpPr>
        <p:spPr>
          <a:xfrm>
            <a:off x="3425707" y="421217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09</a:t>
            </a:r>
          </a:p>
        </p:txBody>
      </p:sp>
      <p:cxnSp>
        <p:nvCxnSpPr>
          <p:cNvPr id="28" name="Google Shape;127;p26">
            <a:extLst>
              <a:ext uri="{FF2B5EF4-FFF2-40B4-BE49-F238E27FC236}">
                <a16:creationId xmlns:a16="http://schemas.microsoft.com/office/drawing/2014/main" id="{425EB0E1-2FE8-4682-B8BC-C87B52B2D5C7}"/>
              </a:ext>
            </a:extLst>
          </p:cNvPr>
          <p:cNvCxnSpPr/>
          <p:nvPr/>
        </p:nvCxnSpPr>
        <p:spPr>
          <a:xfrm>
            <a:off x="4122504" y="410762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" name="Google Shape;121;p26">
            <a:extLst>
              <a:ext uri="{FF2B5EF4-FFF2-40B4-BE49-F238E27FC236}">
                <a16:creationId xmlns:a16="http://schemas.microsoft.com/office/drawing/2014/main" id="{FAA190CE-E352-486A-A504-6A01E76C5A9C}"/>
              </a:ext>
            </a:extLst>
          </p:cNvPr>
          <p:cNvSpPr txBox="1">
            <a:spLocks/>
          </p:cNvSpPr>
          <p:nvPr/>
        </p:nvSpPr>
        <p:spPr>
          <a:xfrm>
            <a:off x="4277931" y="4044129"/>
            <a:ext cx="2323426" cy="75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LECCIONES APRENDIDAS</a:t>
            </a:r>
          </a:p>
        </p:txBody>
      </p:sp>
    </p:spTree>
    <p:extLst>
      <p:ext uri="{BB962C8B-B14F-4D97-AF65-F5344CB8AC3E}">
        <p14:creationId xmlns:p14="http://schemas.microsoft.com/office/powerpoint/2010/main" val="26738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DESCRIPCIÓN DEL PROBLEMA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242615"/>
            <a:ext cx="2060700" cy="785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Más de 9</a:t>
            </a:r>
            <a:r>
              <a:rPr lang="en" dirty="0"/>
              <a:t>.000 películas disponibles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242615"/>
            <a:ext cx="2060700" cy="785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Plataformas de streaming favorecen a sus propias producciones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242615"/>
            <a:ext cx="2060700" cy="785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rgbClr val="F3F3F3"/>
                </a:solidFill>
              </a:rPr>
              <a:t>Películas desde el año 1903 hasta la actualidad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EXTENSIÓN DEL CATÁLOGO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203730" y="3396503"/>
            <a:ext cx="2378088" cy="7692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AUSENCIA INTERESES EXTERNOS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7514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ANTIGÜEDAD DE LAS PELÍCULAS</a:t>
            </a:r>
            <a:endParaRPr dirty="0"/>
          </a:p>
        </p:txBody>
      </p:sp>
      <p:cxnSp>
        <p:nvCxnSpPr>
          <p:cNvPr id="167" name="Google Shape;167;p29"/>
          <p:cNvCxnSpPr>
            <a:cxnSpLocks/>
            <a:stCxn id="161" idx="2"/>
            <a:endCxn id="164" idx="0"/>
          </p:cNvCxnSpPr>
          <p:nvPr/>
        </p:nvCxnSpPr>
        <p:spPr>
          <a:xfrm>
            <a:off x="1750350" y="3027924"/>
            <a:ext cx="0" cy="40865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  <a:endCxn id="163" idx="2"/>
          </p:cNvCxnSpPr>
          <p:nvPr/>
        </p:nvCxnSpPr>
        <p:spPr>
          <a:xfrm flipV="1">
            <a:off x="4571562" y="3027925"/>
            <a:ext cx="0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  <a:stCxn id="165" idx="0"/>
            <a:endCxn id="162" idx="2"/>
          </p:cNvCxnSpPr>
          <p:nvPr/>
        </p:nvCxnSpPr>
        <p:spPr>
          <a:xfrm flipV="1">
            <a:off x="7392774" y="3027925"/>
            <a:ext cx="26" cy="36857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UTILIZADAS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664250"/>
            <a:ext cx="2074800" cy="10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Neo4j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Cypher</a:t>
            </a: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59681" y="2296413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797688" y="1921314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1" name="Google Shape;1711;p42"/>
          <p:cNvSpPr txBox="1"/>
          <p:nvPr/>
        </p:nvSpPr>
        <p:spPr>
          <a:xfrm>
            <a:off x="2098008" y="1397742"/>
            <a:ext cx="2281999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BASE DE DATOS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2882332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SERVIDOR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121602" y="1947408"/>
            <a:ext cx="2284752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INTERFAZ DE USUARIO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603;p42">
            <a:extLst>
              <a:ext uri="{FF2B5EF4-FFF2-40B4-BE49-F238E27FC236}">
                <a16:creationId xmlns:a16="http://schemas.microsoft.com/office/drawing/2014/main" id="{E8A89360-4C12-45DA-8421-CCB463FF3754}"/>
              </a:ext>
            </a:extLst>
          </p:cNvPr>
          <p:cNvSpPr txBox="1"/>
          <p:nvPr/>
        </p:nvSpPr>
        <p:spPr>
          <a:xfrm>
            <a:off x="2095673" y="3103634"/>
            <a:ext cx="2074800" cy="10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Python         Flask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Pandas         Numpy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Sklearn         Scipy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6" name="Google Shape;1603;p42">
            <a:extLst>
              <a:ext uri="{FF2B5EF4-FFF2-40B4-BE49-F238E27FC236}">
                <a16:creationId xmlns:a16="http://schemas.microsoft.com/office/drawing/2014/main" id="{88F2AE75-BF70-4BCB-9BF2-D7545CED05DD}"/>
              </a:ext>
            </a:extLst>
          </p:cNvPr>
          <p:cNvSpPr txBox="1"/>
          <p:nvPr/>
        </p:nvSpPr>
        <p:spPr>
          <a:xfrm>
            <a:off x="6134661" y="2162833"/>
            <a:ext cx="2074800" cy="10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JavaScript       Vue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Vuetify            Vue-router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Vuex                Axios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77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Búsqueda de la base de datos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8059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Carga de la base de datos en el sistema gestor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Transformación de los archivos de la base de datos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Visualización de la estructura de la base 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288402" y="1266013"/>
            <a:ext cx="1843589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Limpieza y eliminación de repetidos e inconsistencias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CONVERSIÓN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759622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PROCESAMIENTO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SELECCIÓN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OBSERVACIÓN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IMPORTACIÓN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  <a:solidFill>
            <a:schemeClr val="tx2"/>
          </a:solidFill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3364;p63">
            <a:extLst>
              <a:ext uri="{FF2B5EF4-FFF2-40B4-BE49-F238E27FC236}">
                <a16:creationId xmlns:a16="http://schemas.microsoft.com/office/drawing/2014/main" id="{9F7A570C-087A-41CB-8C9F-30BADFD1890A}"/>
              </a:ext>
            </a:extLst>
          </p:cNvPr>
          <p:cNvGrpSpPr/>
          <p:nvPr/>
        </p:nvGrpSpPr>
        <p:grpSpPr>
          <a:xfrm>
            <a:off x="7520708" y="2826336"/>
            <a:ext cx="350576" cy="280454"/>
            <a:chOff x="7500054" y="2934735"/>
            <a:chExt cx="350576" cy="280454"/>
          </a:xfrm>
          <a:solidFill>
            <a:schemeClr val="tx2"/>
          </a:solidFill>
        </p:grpSpPr>
        <p:sp>
          <p:nvSpPr>
            <p:cNvPr id="48" name="Google Shape;13365;p63">
              <a:extLst>
                <a:ext uri="{FF2B5EF4-FFF2-40B4-BE49-F238E27FC236}">
                  <a16:creationId xmlns:a16="http://schemas.microsoft.com/office/drawing/2014/main" id="{8A1CEE08-924B-4485-8EA1-731DA43443DF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66;p63">
              <a:extLst>
                <a:ext uri="{FF2B5EF4-FFF2-40B4-BE49-F238E27FC236}">
                  <a16:creationId xmlns:a16="http://schemas.microsoft.com/office/drawing/2014/main" id="{BD8F6AF5-CC1A-4283-A00C-FA0F728A7F13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67;p63">
              <a:extLst>
                <a:ext uri="{FF2B5EF4-FFF2-40B4-BE49-F238E27FC236}">
                  <a16:creationId xmlns:a16="http://schemas.microsoft.com/office/drawing/2014/main" id="{CD8ECDFE-27FB-407C-B552-B2C93E474804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68;p63">
              <a:extLst>
                <a:ext uri="{FF2B5EF4-FFF2-40B4-BE49-F238E27FC236}">
                  <a16:creationId xmlns:a16="http://schemas.microsoft.com/office/drawing/2014/main" id="{59531B5D-5CE0-4091-BD3C-DC6B16629CF7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369;p63">
              <a:extLst>
                <a:ext uri="{FF2B5EF4-FFF2-40B4-BE49-F238E27FC236}">
                  <a16:creationId xmlns:a16="http://schemas.microsoft.com/office/drawing/2014/main" id="{30A81332-F027-4448-8518-260DD6D5CBC1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370;p63">
              <a:extLst>
                <a:ext uri="{FF2B5EF4-FFF2-40B4-BE49-F238E27FC236}">
                  <a16:creationId xmlns:a16="http://schemas.microsoft.com/office/drawing/2014/main" id="{FD2B99EC-C2AB-48B7-90D3-9C63FD3CC4A3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71;p63">
              <a:extLst>
                <a:ext uri="{FF2B5EF4-FFF2-40B4-BE49-F238E27FC236}">
                  <a16:creationId xmlns:a16="http://schemas.microsoft.com/office/drawing/2014/main" id="{C913C988-96F9-4F9A-910C-CA1038FE2407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372;p63">
              <a:extLst>
                <a:ext uri="{FF2B5EF4-FFF2-40B4-BE49-F238E27FC236}">
                  <a16:creationId xmlns:a16="http://schemas.microsoft.com/office/drawing/2014/main" id="{04E99F3E-EF64-4153-8B90-22AB18DBC4CD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3751;p63">
            <a:extLst>
              <a:ext uri="{FF2B5EF4-FFF2-40B4-BE49-F238E27FC236}">
                <a16:creationId xmlns:a16="http://schemas.microsoft.com/office/drawing/2014/main" id="{2CBC0DEA-3E94-4205-AA53-D7A3C8FEA3EC}"/>
              </a:ext>
            </a:extLst>
          </p:cNvPr>
          <p:cNvGrpSpPr/>
          <p:nvPr/>
        </p:nvGrpSpPr>
        <p:grpSpPr>
          <a:xfrm>
            <a:off x="5902867" y="2812403"/>
            <a:ext cx="422717" cy="264467"/>
            <a:chOff x="7009649" y="1541981"/>
            <a:chExt cx="524940" cy="320655"/>
          </a:xfrm>
          <a:solidFill>
            <a:schemeClr val="tx2"/>
          </a:solidFill>
        </p:grpSpPr>
        <p:sp>
          <p:nvSpPr>
            <p:cNvPr id="57" name="Google Shape;13752;p63">
              <a:extLst>
                <a:ext uri="{FF2B5EF4-FFF2-40B4-BE49-F238E27FC236}">
                  <a16:creationId xmlns:a16="http://schemas.microsoft.com/office/drawing/2014/main" id="{B2E0A82B-4565-4189-9D04-1E23510168CC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53;p63">
              <a:extLst>
                <a:ext uri="{FF2B5EF4-FFF2-40B4-BE49-F238E27FC236}">
                  <a16:creationId xmlns:a16="http://schemas.microsoft.com/office/drawing/2014/main" id="{2F80EFD5-F454-4315-AB00-EDCF7F4EA22B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54;p63">
              <a:extLst>
                <a:ext uri="{FF2B5EF4-FFF2-40B4-BE49-F238E27FC236}">
                  <a16:creationId xmlns:a16="http://schemas.microsoft.com/office/drawing/2014/main" id="{75E1920C-1A78-4F74-99CB-093F7CDBFF1C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55;p63">
              <a:extLst>
                <a:ext uri="{FF2B5EF4-FFF2-40B4-BE49-F238E27FC236}">
                  <a16:creationId xmlns:a16="http://schemas.microsoft.com/office/drawing/2014/main" id="{F1C26933-46DB-40E8-B3F3-E1D8131055E1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56;p63">
              <a:extLst>
                <a:ext uri="{FF2B5EF4-FFF2-40B4-BE49-F238E27FC236}">
                  <a16:creationId xmlns:a16="http://schemas.microsoft.com/office/drawing/2014/main" id="{25DB6097-2DB3-4D6B-BE46-FB6CECAF5A5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57;p63">
              <a:extLst>
                <a:ext uri="{FF2B5EF4-FFF2-40B4-BE49-F238E27FC236}">
                  <a16:creationId xmlns:a16="http://schemas.microsoft.com/office/drawing/2014/main" id="{F85FC981-FF28-4FB4-B697-3AF001D71B86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758;p63">
              <a:extLst>
                <a:ext uri="{FF2B5EF4-FFF2-40B4-BE49-F238E27FC236}">
                  <a16:creationId xmlns:a16="http://schemas.microsoft.com/office/drawing/2014/main" id="{3555BE9F-F9A5-44C7-A687-4671AD995EA6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59;p63">
              <a:extLst>
                <a:ext uri="{FF2B5EF4-FFF2-40B4-BE49-F238E27FC236}">
                  <a16:creationId xmlns:a16="http://schemas.microsoft.com/office/drawing/2014/main" id="{FCBFAD41-F2BB-4F04-8BDA-3D924A50624C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519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 LA APLICACIÓN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1938928" y="1256062"/>
            <a:ext cx="5266143" cy="3596266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Demo_aplicacion">
            <a:hlinkClick r:id="" action="ppaction://media"/>
            <a:extLst>
              <a:ext uri="{FF2B5EF4-FFF2-40B4-BE49-F238E27FC236}">
                <a16:creationId xmlns:a16="http://schemas.microsoft.com/office/drawing/2014/main" id="{00EBAAE7-2E60-41DA-B76E-D7461972F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5517" y="1402507"/>
            <a:ext cx="4908650" cy="2683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EXPLICACIÓN DEL ALGORITMO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707351" y="2337500"/>
            <a:ext cx="2361874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Analizando las características de las películas valoradas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Analizando las valoraciones de usuarios parecidos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Unión ponderada de los dos algoritmos anteriores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CONTENT BASED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328160"/>
            <a:ext cx="2421603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COLLABORATIVE FILTERING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HYBRID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3"/>
          <p:cNvSpPr/>
          <p:nvPr/>
        </p:nvSpPr>
        <p:spPr>
          <a:xfrm>
            <a:off x="1565853" y="142676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6718367" y="142676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RESULTADOS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792117" y="2487763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HYBRID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559382" y="249228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CONTENT BASED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" name="Google Shape;1719;p43">
            <a:extLst>
              <a:ext uri="{FF2B5EF4-FFF2-40B4-BE49-F238E27FC236}">
                <a16:creationId xmlns:a16="http://schemas.microsoft.com/office/drawing/2014/main" id="{4238C818-3F22-40B5-A045-CD385231B364}"/>
              </a:ext>
            </a:extLst>
          </p:cNvPr>
          <p:cNvSpPr/>
          <p:nvPr/>
        </p:nvSpPr>
        <p:spPr>
          <a:xfrm>
            <a:off x="4142700" y="14287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25;p43">
            <a:extLst>
              <a:ext uri="{FF2B5EF4-FFF2-40B4-BE49-F238E27FC236}">
                <a16:creationId xmlns:a16="http://schemas.microsoft.com/office/drawing/2014/main" id="{82AA0FF0-E798-44E0-816C-85A66BCD950B}"/>
              </a:ext>
            </a:extLst>
          </p:cNvPr>
          <p:cNvSpPr txBox="1">
            <a:spLocks/>
          </p:cNvSpPr>
          <p:nvPr/>
        </p:nvSpPr>
        <p:spPr>
          <a:xfrm flipH="1">
            <a:off x="3210956" y="2494238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COLLABORATIVE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7CD193-E96B-4F33-8758-931A7C96E0F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H="1">
            <a:off x="707562" y="2953694"/>
            <a:ext cx="2508888" cy="1793999"/>
          </a:xfrm>
        </p:spPr>
        <p:txBody>
          <a:bodyPr/>
          <a:lstStyle/>
          <a:p>
            <a:pPr algn="l"/>
            <a:r>
              <a:rPr lang="es-ES" dirty="0"/>
              <a:t>Certero con perfiles simples</a:t>
            </a:r>
          </a:p>
          <a:p>
            <a:pPr algn="l"/>
            <a:r>
              <a:rPr lang="es-ES" dirty="0"/>
              <a:t>No le afecta la popularidad</a:t>
            </a:r>
          </a:p>
          <a:p>
            <a:endParaRPr lang="es-ES" dirty="0"/>
          </a:p>
          <a:p>
            <a:endParaRPr lang="es-ES" dirty="0"/>
          </a:p>
          <a:p>
            <a:pPr marL="144000" indent="0" algn="l"/>
            <a:r>
              <a:rPr lang="es-ES" dirty="0"/>
              <a:t>Incapaz de expandirse a géneros con los que no se ha interactuado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A2D0E01-E2D2-40E6-9D1D-D26424A738BC}"/>
              </a:ext>
            </a:extLst>
          </p:cNvPr>
          <p:cNvSpPr txBox="1">
            <a:spLocks/>
          </p:cNvSpPr>
          <p:nvPr/>
        </p:nvSpPr>
        <p:spPr>
          <a:xfrm flipH="1">
            <a:off x="3322550" y="2953236"/>
            <a:ext cx="2508888" cy="179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44000" indent="0" algn="l"/>
            <a:r>
              <a:rPr lang="es-ES" dirty="0"/>
              <a:t>Efectividad mejora al aumentar las valoraciones</a:t>
            </a:r>
          </a:p>
          <a:p>
            <a:endParaRPr lang="es-ES" dirty="0"/>
          </a:p>
          <a:p>
            <a:endParaRPr lang="es-ES" dirty="0"/>
          </a:p>
          <a:p>
            <a:pPr marL="144000" indent="0" algn="l"/>
            <a:r>
              <a:rPr lang="es-ES" dirty="0"/>
              <a:t>Problema para recomendar películas poco valoradas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B384D2A3-1937-40DA-AB49-B7921FC9E186}"/>
              </a:ext>
            </a:extLst>
          </p:cNvPr>
          <p:cNvSpPr txBox="1">
            <a:spLocks/>
          </p:cNvSpPr>
          <p:nvPr/>
        </p:nvSpPr>
        <p:spPr>
          <a:xfrm flipH="1">
            <a:off x="5893223" y="2953236"/>
            <a:ext cx="2711100" cy="179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44000" indent="0" algn="l"/>
            <a:r>
              <a:rPr lang="es-ES" dirty="0"/>
              <a:t>Une las ventajas de los dos algoritmos y corrige sus imperfecciones</a:t>
            </a:r>
          </a:p>
          <a:p>
            <a:endParaRPr lang="es-ES" dirty="0"/>
          </a:p>
          <a:p>
            <a:pPr marL="144000" indent="0" algn="l"/>
            <a:r>
              <a:rPr lang="es-ES" dirty="0" err="1"/>
              <a:t>Cold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en películas nuevas si el perfil de usuario es superficial</a:t>
            </a:r>
          </a:p>
        </p:txBody>
      </p:sp>
      <p:grpSp>
        <p:nvGrpSpPr>
          <p:cNvPr id="32" name="Google Shape;13505;p63">
            <a:extLst>
              <a:ext uri="{FF2B5EF4-FFF2-40B4-BE49-F238E27FC236}">
                <a16:creationId xmlns:a16="http://schemas.microsoft.com/office/drawing/2014/main" id="{5EAC3E7F-D9D6-445C-B069-37CD1CCFB255}"/>
              </a:ext>
            </a:extLst>
          </p:cNvPr>
          <p:cNvGrpSpPr/>
          <p:nvPr/>
        </p:nvGrpSpPr>
        <p:grpSpPr>
          <a:xfrm>
            <a:off x="1784090" y="1555149"/>
            <a:ext cx="425154" cy="562936"/>
            <a:chOff x="6155459" y="1969108"/>
            <a:chExt cx="249770" cy="363849"/>
          </a:xfrm>
          <a:solidFill>
            <a:schemeClr val="tx2"/>
          </a:solidFill>
        </p:grpSpPr>
        <p:sp>
          <p:nvSpPr>
            <p:cNvPr id="33" name="Google Shape;13506;p63">
              <a:extLst>
                <a:ext uri="{FF2B5EF4-FFF2-40B4-BE49-F238E27FC236}">
                  <a16:creationId xmlns:a16="http://schemas.microsoft.com/office/drawing/2014/main" id="{4B0BF5DD-A480-4C96-86C5-FA08756A1DDB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07;p63">
              <a:extLst>
                <a:ext uri="{FF2B5EF4-FFF2-40B4-BE49-F238E27FC236}">
                  <a16:creationId xmlns:a16="http://schemas.microsoft.com/office/drawing/2014/main" id="{C7B07687-02EB-4745-A8B4-C881FB0A742D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08;p63">
              <a:extLst>
                <a:ext uri="{FF2B5EF4-FFF2-40B4-BE49-F238E27FC236}">
                  <a16:creationId xmlns:a16="http://schemas.microsoft.com/office/drawing/2014/main" id="{4301348D-C7B2-475E-AB80-3B62E301CDA4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509;p63">
              <a:extLst>
                <a:ext uri="{FF2B5EF4-FFF2-40B4-BE49-F238E27FC236}">
                  <a16:creationId xmlns:a16="http://schemas.microsoft.com/office/drawing/2014/main" id="{A7CADCDF-BC43-43E9-8259-AB2EB6C8950E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510;p63">
              <a:extLst>
                <a:ext uri="{FF2B5EF4-FFF2-40B4-BE49-F238E27FC236}">
                  <a16:creationId xmlns:a16="http://schemas.microsoft.com/office/drawing/2014/main" id="{1E8B97FC-2D7E-4421-A614-1BF4933B61F2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11;p63">
              <a:extLst>
                <a:ext uri="{FF2B5EF4-FFF2-40B4-BE49-F238E27FC236}">
                  <a16:creationId xmlns:a16="http://schemas.microsoft.com/office/drawing/2014/main" id="{B40690B5-7920-43FD-BB48-5B744D878E78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512;p63">
              <a:extLst>
                <a:ext uri="{FF2B5EF4-FFF2-40B4-BE49-F238E27FC236}">
                  <a16:creationId xmlns:a16="http://schemas.microsoft.com/office/drawing/2014/main" id="{13547914-F7B0-4667-9261-4A3100B766FC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13;p63">
              <a:extLst>
                <a:ext uri="{FF2B5EF4-FFF2-40B4-BE49-F238E27FC236}">
                  <a16:creationId xmlns:a16="http://schemas.microsoft.com/office/drawing/2014/main" id="{C71DE9A3-C022-4938-9F4E-75B7CD5AC55C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14;p63">
              <a:extLst>
                <a:ext uri="{FF2B5EF4-FFF2-40B4-BE49-F238E27FC236}">
                  <a16:creationId xmlns:a16="http://schemas.microsoft.com/office/drawing/2014/main" id="{32A32E39-C958-4E90-A179-73352C92A475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901;p59">
            <a:extLst>
              <a:ext uri="{FF2B5EF4-FFF2-40B4-BE49-F238E27FC236}">
                <a16:creationId xmlns:a16="http://schemas.microsoft.com/office/drawing/2014/main" id="{EC8A8B64-38DD-476D-8F77-EC48422C7E05}"/>
              </a:ext>
            </a:extLst>
          </p:cNvPr>
          <p:cNvGrpSpPr/>
          <p:nvPr/>
        </p:nvGrpSpPr>
        <p:grpSpPr>
          <a:xfrm>
            <a:off x="4281040" y="1526814"/>
            <a:ext cx="591908" cy="573501"/>
            <a:chOff x="2185128" y="2427549"/>
            <a:chExt cx="382758" cy="356595"/>
          </a:xfrm>
          <a:solidFill>
            <a:schemeClr val="tx2"/>
          </a:solidFill>
        </p:grpSpPr>
        <p:sp>
          <p:nvSpPr>
            <p:cNvPr id="50" name="Google Shape;10902;p59">
              <a:extLst>
                <a:ext uri="{FF2B5EF4-FFF2-40B4-BE49-F238E27FC236}">
                  <a16:creationId xmlns:a16="http://schemas.microsoft.com/office/drawing/2014/main" id="{31EC7A0E-AB94-4C4A-9C87-2DC8B346752F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03;p59">
              <a:extLst>
                <a:ext uri="{FF2B5EF4-FFF2-40B4-BE49-F238E27FC236}">
                  <a16:creationId xmlns:a16="http://schemas.microsoft.com/office/drawing/2014/main" id="{A1C6E44D-0776-453B-A182-8FA15482CA1B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04;p59">
              <a:extLst>
                <a:ext uri="{FF2B5EF4-FFF2-40B4-BE49-F238E27FC236}">
                  <a16:creationId xmlns:a16="http://schemas.microsoft.com/office/drawing/2014/main" id="{1004B8DB-E02D-492F-BBCD-B27FF6461E6D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05;p59">
              <a:extLst>
                <a:ext uri="{FF2B5EF4-FFF2-40B4-BE49-F238E27FC236}">
                  <a16:creationId xmlns:a16="http://schemas.microsoft.com/office/drawing/2014/main" id="{33B3F5AB-4FD3-481B-B6E6-C36C7BB37DFE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3504;p63">
            <a:extLst>
              <a:ext uri="{FF2B5EF4-FFF2-40B4-BE49-F238E27FC236}">
                <a16:creationId xmlns:a16="http://schemas.microsoft.com/office/drawing/2014/main" id="{001430C1-1E66-4B5A-8D47-54906BF98323}"/>
              </a:ext>
            </a:extLst>
          </p:cNvPr>
          <p:cNvSpPr/>
          <p:nvPr/>
        </p:nvSpPr>
        <p:spPr>
          <a:xfrm>
            <a:off x="6889540" y="1599266"/>
            <a:ext cx="516254" cy="508882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0756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330</Words>
  <Application>Microsoft Office PowerPoint</Application>
  <PresentationFormat>Presentación en pantalla (16:9)</PresentationFormat>
  <Paragraphs>109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Josefin Slab</vt:lpstr>
      <vt:lpstr>Fira Sans Condensed</vt:lpstr>
      <vt:lpstr>Advent Pro Light</vt:lpstr>
      <vt:lpstr>Rajdhani</vt:lpstr>
      <vt:lpstr>Fira Sans Condensed Light</vt:lpstr>
      <vt:lpstr>Arial</vt:lpstr>
      <vt:lpstr>Anton</vt:lpstr>
      <vt:lpstr>Ai Tech Agency by Slidesgo</vt:lpstr>
      <vt:lpstr>iRate</vt:lpstr>
      <vt:lpstr>DESCRIPCIÓN DEL PROBLEMA</vt:lpstr>
      <vt:lpstr>EXPLICACIÓN DEL ALGORITMO</vt:lpstr>
      <vt:lpstr>DESCRIPCIÓN DEL PROBLEMA</vt:lpstr>
      <vt:lpstr>HERRAMIENTAS UTILIZADAS</vt:lpstr>
      <vt:lpstr>BASE DE DATOS</vt:lpstr>
      <vt:lpstr>DESCRIPCIÓN DE LA APLICACIÓN</vt:lpstr>
      <vt:lpstr>EXPLICACIÓN DEL ALGORITMO</vt:lpstr>
      <vt:lpstr>ANÁLISIS DE RESULTADOS</vt:lpstr>
      <vt:lpstr>ANÁLISIS CRÍTICO</vt:lpstr>
      <vt:lpstr>LÍNEAS DE FUTURO</vt:lpstr>
      <vt:lpstr>LECCIONES APRENDIDAS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iRate</dc:title>
  <dc:creator>remej</dc:creator>
  <cp:lastModifiedBy>remejs72@gmail.com</cp:lastModifiedBy>
  <cp:revision>27</cp:revision>
  <dcterms:modified xsi:type="dcterms:W3CDTF">2020-12-07T21:44:38Z</dcterms:modified>
</cp:coreProperties>
</file>